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9"/>
  </p:notesMasterIdLst>
  <p:sldIdLst>
    <p:sldId id="256" r:id="rId2"/>
    <p:sldId id="257" r:id="rId3"/>
    <p:sldId id="262" r:id="rId4"/>
    <p:sldId id="264" r:id="rId5"/>
    <p:sldId id="263" r:id="rId6"/>
    <p:sldId id="282" r:id="rId7"/>
    <p:sldId id="276" r:id="rId8"/>
    <p:sldId id="258" r:id="rId9"/>
    <p:sldId id="265" r:id="rId10"/>
    <p:sldId id="266" r:id="rId11"/>
    <p:sldId id="267" r:id="rId12"/>
    <p:sldId id="283" r:id="rId13"/>
    <p:sldId id="259" r:id="rId14"/>
    <p:sldId id="268" r:id="rId15"/>
    <p:sldId id="269" r:id="rId16"/>
    <p:sldId id="270" r:id="rId17"/>
    <p:sldId id="284" r:id="rId18"/>
    <p:sldId id="260" r:id="rId19"/>
    <p:sldId id="271" r:id="rId20"/>
    <p:sldId id="272" r:id="rId21"/>
    <p:sldId id="285" r:id="rId22"/>
    <p:sldId id="261" r:id="rId23"/>
    <p:sldId id="274" r:id="rId24"/>
    <p:sldId id="275" r:id="rId25"/>
    <p:sldId id="287" r:id="rId26"/>
    <p:sldId id="286" r:id="rId27"/>
    <p:sldId id="28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99" d="100"/>
          <a:sy n="99" d="100"/>
        </p:scale>
        <p:origin x="-324" y="-2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01B2B3-B626-4B2C-B936-1F051699CE54}" type="datetimeFigureOut">
              <a:rPr lang="en-US" smtClean="0"/>
              <a:pPr/>
              <a:t>9/30/2013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CE2530-F159-4719-AE6D-94FB4B555778}" type="slidenum">
              <a:rPr lang="en-US" smtClean="0"/>
              <a:pPr/>
              <a:t>‹#›</a:t>
            </a:fld>
            <a:endParaRPr lang="en-US"/>
          </a:p>
        </p:txBody>
      </p:sp>
    </p:spTree>
    <p:extLst>
      <p:ext uri="{BB962C8B-B14F-4D97-AF65-F5344CB8AC3E}">
        <p14:creationId xmlns:p14="http://schemas.microsoft.com/office/powerpoint/2010/main" val="109558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CCE2530-F159-4719-AE6D-94FB4B55577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CCE2530-F159-4719-AE6D-94FB4B555778}"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CCE2530-F159-4719-AE6D-94FB4B555778}"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CCE2530-F159-4719-AE6D-94FB4B555778}"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CCE2530-F159-4719-AE6D-94FB4B555778}"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CCE2530-F159-4719-AE6D-94FB4B555778}"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CCE2530-F159-4719-AE6D-94FB4B555778}"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CCE2530-F159-4719-AE6D-94FB4B555778}"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CCE2530-F159-4719-AE6D-94FB4B555778}"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CCE2530-F159-4719-AE6D-94FB4B555778}"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CCE2530-F159-4719-AE6D-94FB4B555778}"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CCE2530-F159-4719-AE6D-94FB4B555778}"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CCE2530-F159-4719-AE6D-94FB4B555778}"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CCE2530-F159-4719-AE6D-94FB4B555778}"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CCE2530-F159-4719-AE6D-94FB4B555778}"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CCE2530-F159-4719-AE6D-94FB4B555778}"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CCE2530-F159-4719-AE6D-94FB4B555778}" type="slidenum">
              <a:rPr lang="en-US" smtClean="0"/>
              <a:pPr/>
              <a:t>26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CCE2530-F159-4719-AE6D-94FB4B555778}" type="slidenum">
              <a:rPr lang="en-US" smtClean="0"/>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CCE2530-F159-4719-AE6D-94FB4B55577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CCE2530-F159-4719-AE6D-94FB4B55577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CCE2530-F159-4719-AE6D-94FB4B55577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CCE2530-F159-4719-AE6D-94FB4B555778}"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CCE2530-F159-4719-AE6D-94FB4B555778}"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CCE2530-F159-4719-AE6D-94FB4B555778}"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CCE2530-F159-4719-AE6D-94FB4B555778}"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36FD65-64BB-42FF-9B44-068414703BE0}" type="datetimeFigureOut">
              <a:rPr lang="en-US" smtClean="0"/>
              <a:pPr/>
              <a:t>9/30/2013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4B1381-23A5-4643-A2C0-9571711FEC0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36FD65-64BB-42FF-9B44-068414703BE0}" type="datetimeFigureOut">
              <a:rPr lang="en-US" smtClean="0"/>
              <a:pPr/>
              <a:t>9/30/2013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4B1381-23A5-4643-A2C0-9571711FEC0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36FD65-64BB-42FF-9B44-068414703BE0}" type="datetimeFigureOut">
              <a:rPr lang="en-US" smtClean="0"/>
              <a:pPr/>
              <a:t>9/30/2013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4B1381-23A5-4643-A2C0-9571711FEC0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36FD65-64BB-42FF-9B44-068414703BE0}" type="datetimeFigureOut">
              <a:rPr lang="en-US" smtClean="0"/>
              <a:pPr/>
              <a:t>9/30/2013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4B1381-23A5-4643-A2C0-9571711FEC0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36FD65-64BB-42FF-9B44-068414703BE0}" type="datetimeFigureOut">
              <a:rPr lang="en-US" smtClean="0"/>
              <a:pPr/>
              <a:t>9/30/2013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4B1381-23A5-4643-A2C0-9571711FEC0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36FD65-64BB-42FF-9B44-068414703BE0}" type="datetimeFigureOut">
              <a:rPr lang="en-US" smtClean="0"/>
              <a:pPr/>
              <a:t>9/30/2013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4B1381-23A5-4643-A2C0-9571711FEC0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36FD65-64BB-42FF-9B44-068414703BE0}" type="datetimeFigureOut">
              <a:rPr lang="en-US" smtClean="0"/>
              <a:pPr/>
              <a:t>9/30/2013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4B1381-23A5-4643-A2C0-9571711FEC0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36FD65-64BB-42FF-9B44-068414703BE0}" type="datetimeFigureOut">
              <a:rPr lang="en-US" smtClean="0"/>
              <a:pPr/>
              <a:t>9/30/2013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4B1381-23A5-4643-A2C0-9571711FEC0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36FD65-64BB-42FF-9B44-068414703BE0}" type="datetimeFigureOut">
              <a:rPr lang="en-US" smtClean="0"/>
              <a:pPr/>
              <a:t>9/30/2013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4B1381-23A5-4643-A2C0-9571711FEC0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36FD65-64BB-42FF-9B44-068414703BE0}" type="datetimeFigureOut">
              <a:rPr lang="en-US" smtClean="0"/>
              <a:pPr/>
              <a:t>9/30/2013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4B1381-23A5-4643-A2C0-9571711FEC0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36FD65-64BB-42FF-9B44-068414703BE0}" type="datetimeFigureOut">
              <a:rPr lang="en-US" smtClean="0"/>
              <a:pPr/>
              <a:t>9/30/2013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4B1381-23A5-4643-A2C0-9571711FEC0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36FD65-64BB-42FF-9B44-068414703BE0}" type="datetimeFigureOut">
              <a:rPr lang="en-US" smtClean="0"/>
              <a:pPr/>
              <a:t>9/30/2013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4B1381-23A5-4643-A2C0-9571711FEC0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iframe%20frameBorder=%220%22%20width=%22468%22%20height=%22420%22%20src=%22http:/www.classtools.net/education-games-php/timer?widget%22%3e%3c\iframe"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iframe%20frameBorder=%220%22%20width=%22468%22%20height=%22420%22%20src=%22http:/www.classtools.net/education-games-php/timer?widget%22%3e%3c\iframe"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iframe%20frameBorder=%220%22%20width=%22468%22%20height=%22420%22%20src=%22http:/www.classtools.net/education-games-php/timer?widget%22%3e%3c\iframe"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iframe%20frameBorder=%220%22%20width=%22468%22%20height=%22420%22%20src=%22http:/www.classtools.net/education-games-php/timer?widget%22%3e%3c\iframe"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iframe%20frameBorder=%220%22%20width=%22468%22%20height=%22420%22%20src=%22http:/www.classtools.net/education-games-php/timer?widget%22%3e%3c\ifram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10000" dirty="0" smtClean="0"/>
              <a:t>Your</a:t>
            </a:r>
            <a:br>
              <a:rPr lang="en-US" sz="10000" dirty="0" smtClean="0"/>
            </a:br>
            <a:r>
              <a:rPr lang="en-US" sz="10000" dirty="0" smtClean="0"/>
              <a:t>SLO</a:t>
            </a:r>
            <a:endParaRPr lang="en-US" sz="10000" dirty="0"/>
          </a:p>
        </p:txBody>
      </p:sp>
      <p:sp>
        <p:nvSpPr>
          <p:cNvPr id="3" name="Subtitle 2"/>
          <p:cNvSpPr>
            <a:spLocks noGrp="1"/>
          </p:cNvSpPr>
          <p:nvPr>
            <p:ph type="subTitle" idx="1"/>
          </p:nvPr>
        </p:nvSpPr>
        <p:spPr>
          <a:xfrm>
            <a:off x="1371600" y="3810000"/>
            <a:ext cx="6400800" cy="1752600"/>
          </a:xfrm>
        </p:spPr>
        <p:txBody>
          <a:bodyPr/>
          <a:lstStyle/>
          <a:p>
            <a:endParaRPr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a:ln>
            <a:solidFill>
              <a:schemeClr val="tx1"/>
            </a:solidFill>
          </a:ln>
        </p:spPr>
        <p:txBody>
          <a:bodyPr>
            <a:normAutofit lnSpcReduction="10000"/>
          </a:bodyPr>
          <a:lstStyle/>
          <a:p>
            <a:pPr>
              <a:buNone/>
            </a:pPr>
            <a:r>
              <a:rPr lang="en-US" dirty="0" smtClean="0"/>
              <a:t>	This SLO covers all 80 students in the 1</a:t>
            </a:r>
            <a:r>
              <a:rPr lang="en-US" baseline="30000" dirty="0" smtClean="0"/>
              <a:t>st</a:t>
            </a:r>
            <a:r>
              <a:rPr lang="en-US" dirty="0" smtClean="0"/>
              <a:t> Grade class.  Some students have specific needs that require modifications and accommodations in instruction and assessment.</a:t>
            </a:r>
          </a:p>
          <a:p>
            <a:pPr>
              <a:buNone/>
            </a:pPr>
            <a:endParaRPr lang="en-US" sz="1000" dirty="0"/>
          </a:p>
          <a:p>
            <a:pPr>
              <a:buNone/>
            </a:pPr>
            <a:r>
              <a:rPr lang="en-US" dirty="0" smtClean="0"/>
              <a:t>	3 students receive the services of the intervention specialist.</a:t>
            </a:r>
          </a:p>
          <a:p>
            <a:pPr>
              <a:buNone/>
            </a:pPr>
            <a:endParaRPr lang="en-US" sz="1000" dirty="0"/>
          </a:p>
          <a:p>
            <a:pPr>
              <a:buNone/>
            </a:pPr>
            <a:r>
              <a:rPr lang="en-US" dirty="0" smtClean="0"/>
              <a:t>	20 students receive Title I services.</a:t>
            </a:r>
          </a:p>
          <a:p>
            <a:pPr>
              <a:buNone/>
            </a:pPr>
            <a:endParaRPr lang="en-US" sz="1000" dirty="0"/>
          </a:p>
          <a:p>
            <a:pPr>
              <a:buNone/>
            </a:pPr>
            <a:r>
              <a:rPr lang="en-US" dirty="0" smtClean="0"/>
              <a:t>	3 students receive Speech services.</a:t>
            </a:r>
          </a:p>
          <a:p>
            <a:pPr>
              <a:buNone/>
            </a:pPr>
            <a:endParaRPr lang="en-US" sz="100" dirty="0" smtClean="0"/>
          </a:p>
          <a:p>
            <a:pPr>
              <a:buNone/>
            </a:pPr>
            <a:r>
              <a:rPr lang="en-US" dirty="0" smtClean="0"/>
              <a:t>	These additional services will primarily focus on intervention strategies that will increase assessment scores.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2590800"/>
          </a:xfrm>
          <a:ln>
            <a:solidFill>
              <a:schemeClr val="tx1"/>
            </a:solidFill>
          </a:ln>
        </p:spPr>
        <p:txBody>
          <a:bodyPr>
            <a:normAutofit fontScale="92500" lnSpcReduction="10000"/>
          </a:bodyPr>
          <a:lstStyle/>
          <a:p>
            <a:pPr>
              <a:buNone/>
            </a:pPr>
            <a:endParaRPr lang="en-US" dirty="0" smtClean="0"/>
          </a:p>
          <a:p>
            <a:pPr>
              <a:buNone/>
            </a:pPr>
            <a:r>
              <a:rPr lang="en-US" sz="2000" dirty="0" smtClean="0"/>
              <a:t>This SLO covers all 20 students in my 1</a:t>
            </a:r>
            <a:r>
              <a:rPr lang="en-US" sz="2000" baseline="30000" dirty="0" smtClean="0"/>
              <a:t>st</a:t>
            </a:r>
            <a:r>
              <a:rPr lang="en-US" sz="2000" dirty="0" smtClean="0"/>
              <a:t> grade classroom, which includes 12 boys</a:t>
            </a:r>
          </a:p>
          <a:p>
            <a:pPr>
              <a:buNone/>
            </a:pPr>
            <a:r>
              <a:rPr lang="en-US" sz="2000" dirty="0" smtClean="0"/>
              <a:t>and 8 girls. There are 5 students with IEPs (2 of the 5 students are pulled out of</a:t>
            </a:r>
          </a:p>
          <a:p>
            <a:pPr>
              <a:buNone/>
            </a:pPr>
            <a:r>
              <a:rPr lang="en-US" sz="2000" dirty="0" smtClean="0"/>
              <a:t>class to receive specific math instruction from an Intervention Specialist) and 1 ELL</a:t>
            </a:r>
          </a:p>
          <a:p>
            <a:pPr>
              <a:buNone/>
            </a:pPr>
            <a:r>
              <a:rPr lang="en-US" sz="2000" dirty="0" smtClean="0"/>
              <a:t>student in my classroom. Those students with IEPs will require accommodations,</a:t>
            </a:r>
          </a:p>
          <a:p>
            <a:pPr>
              <a:buNone/>
            </a:pPr>
            <a:r>
              <a:rPr lang="en-US" sz="2000" dirty="0" smtClean="0"/>
              <a:t>modifications, and /or differentiation in instruction and assessment according to</a:t>
            </a:r>
          </a:p>
          <a:p>
            <a:pPr>
              <a:buNone/>
            </a:pPr>
            <a:r>
              <a:rPr lang="en-US" sz="2000" dirty="0" smtClean="0"/>
              <a:t>their IEP. </a:t>
            </a:r>
          </a:p>
          <a:p>
            <a:pPr>
              <a:buNone/>
            </a:pPr>
            <a:endParaRPr lang="en-US" sz="8000" dirty="0"/>
          </a:p>
        </p:txBody>
      </p:sp>
      <p:sp>
        <p:nvSpPr>
          <p:cNvPr id="4" name="Rectangle 3"/>
          <p:cNvSpPr/>
          <p:nvPr/>
        </p:nvSpPr>
        <p:spPr>
          <a:xfrm>
            <a:off x="152400" y="3048000"/>
            <a:ext cx="8763000" cy="3581400"/>
          </a:xfrm>
          <a:prstGeom prst="rect">
            <a:avLst/>
          </a:prstGeom>
          <a:ln w="25400">
            <a:solidFill>
              <a:srgbClr val="7030A0"/>
            </a:solidFill>
          </a:ln>
        </p:spPr>
        <p:txBody>
          <a:bodyPr wrap="square">
            <a:spAutoFit/>
          </a:bodyPr>
          <a:lstStyle/>
          <a:p>
            <a:pPr>
              <a:buNone/>
            </a:pPr>
            <a:r>
              <a:rPr lang="en-US" sz="2400" b="1" u="sng" dirty="0" smtClean="0"/>
              <a:t>Comments</a:t>
            </a:r>
            <a:r>
              <a:rPr lang="en-US" dirty="0" smtClean="0"/>
              <a:t> </a:t>
            </a:r>
          </a:p>
          <a:p>
            <a:pPr>
              <a:buNone/>
            </a:pPr>
            <a:r>
              <a:rPr lang="en-US" sz="2000" dirty="0" smtClean="0"/>
              <a:t>Includes all students in the class covered by the SLO: </a:t>
            </a:r>
          </a:p>
          <a:p>
            <a:pPr>
              <a:buNone/>
            </a:pPr>
            <a:r>
              <a:rPr lang="en-US" sz="2000" dirty="0" smtClean="0"/>
              <a:t>Yes. Although it is unclear if the 5 IEP students are pulled out for supplementary </a:t>
            </a:r>
          </a:p>
          <a:p>
            <a:pPr>
              <a:buNone/>
            </a:pPr>
            <a:r>
              <a:rPr lang="en-US" sz="2000" dirty="0" smtClean="0"/>
              <a:t>services or to replace the core instruction. Please clarify. </a:t>
            </a:r>
          </a:p>
          <a:p>
            <a:pPr>
              <a:buNone/>
            </a:pPr>
            <a:endParaRPr lang="en-US" sz="1000" dirty="0" smtClean="0"/>
          </a:p>
          <a:p>
            <a:pPr>
              <a:buNone/>
            </a:pPr>
            <a:r>
              <a:rPr lang="en-US" sz="2000" dirty="0" smtClean="0"/>
              <a:t>Describes the student population and considers any contextual factors that may impact student growth: </a:t>
            </a:r>
          </a:p>
          <a:p>
            <a:pPr>
              <a:buNone/>
            </a:pPr>
            <a:r>
              <a:rPr lang="en-US" sz="2000" dirty="0" smtClean="0"/>
              <a:t>Yes.  </a:t>
            </a:r>
          </a:p>
          <a:p>
            <a:pPr>
              <a:buNone/>
            </a:pPr>
            <a:endParaRPr lang="en-US" sz="1000" dirty="0" smtClean="0"/>
          </a:p>
          <a:p>
            <a:pPr>
              <a:buNone/>
            </a:pPr>
            <a:r>
              <a:rPr lang="en-US" sz="2000" dirty="0" smtClean="0"/>
              <a:t>If subgroups are excluded, explain which students, why they are excluded and if they are covered in another SLO: </a:t>
            </a:r>
          </a:p>
          <a:p>
            <a:pPr>
              <a:buNone/>
            </a:pPr>
            <a:r>
              <a:rPr lang="en-US" sz="2000" dirty="0" smtClean="0"/>
              <a:t>N/A. Strengthen this by indicating that no students were excluded.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8000" dirty="0" smtClean="0"/>
              <a:t>Work Session!</a:t>
            </a:r>
            <a:endParaRPr lang="en-US" sz="8000" dirty="0"/>
          </a:p>
        </p:txBody>
      </p:sp>
      <p:pic>
        <p:nvPicPr>
          <p:cNvPr id="5" name="Content Placeholder 4" descr="98100836.jpg">
            <a:hlinkClick r:id="rId3" action="ppaction://hlinkfile"/>
          </p:cNvPr>
          <p:cNvPicPr>
            <a:picLocks noGrp="1" noChangeAspect="1"/>
          </p:cNvPicPr>
          <p:nvPr>
            <p:ph idx="1"/>
          </p:nvPr>
        </p:nvPicPr>
        <p:blipFill>
          <a:blip r:embed="rId4" cstate="print"/>
          <a:stretch>
            <a:fillRect/>
          </a:stretch>
        </p:blipFill>
        <p:spPr>
          <a:xfrm>
            <a:off x="2222220" y="1752600"/>
            <a:ext cx="4026180" cy="3616330"/>
          </a:xfrm>
        </p:spPr>
      </p:pic>
      <p:sp>
        <p:nvSpPr>
          <p:cNvPr id="7" name="Rectangle 6"/>
          <p:cNvSpPr/>
          <p:nvPr/>
        </p:nvSpPr>
        <p:spPr>
          <a:xfrm>
            <a:off x="5943600" y="1981200"/>
            <a:ext cx="457200" cy="304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Interval of Instruction</a:t>
            </a:r>
            <a:endParaRPr lang="en-US" sz="6000" dirty="0"/>
          </a:p>
        </p:txBody>
      </p:sp>
      <p:sp>
        <p:nvSpPr>
          <p:cNvPr id="3" name="Content Placeholder 2"/>
          <p:cNvSpPr>
            <a:spLocks noGrp="1"/>
          </p:cNvSpPr>
          <p:nvPr>
            <p:ph idx="1"/>
          </p:nvPr>
        </p:nvSpPr>
        <p:spPr/>
        <p:txBody>
          <a:bodyPr/>
          <a:lstStyle/>
          <a:p>
            <a:r>
              <a:rPr lang="en-US" dirty="0" smtClean="0"/>
              <a:t>What is the duration of the course that the SLO will cover?</a:t>
            </a:r>
          </a:p>
          <a:p>
            <a:r>
              <a:rPr lang="en-US" dirty="0" smtClean="0"/>
              <a:t>Include beginning and end dates</a:t>
            </a:r>
          </a:p>
          <a:p>
            <a:r>
              <a:rPr lang="en-US" dirty="0" smtClean="0"/>
              <a:t>How many days a week does the class meet?</a:t>
            </a:r>
          </a:p>
          <a:p>
            <a:r>
              <a:rPr lang="en-US" dirty="0" smtClean="0"/>
              <a:t>How many minutes does the class meet?</a:t>
            </a:r>
          </a:p>
          <a:p>
            <a:r>
              <a:rPr lang="en-US" dirty="0" smtClean="0"/>
              <a:t>Pre / Post Assessment dates?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a:ln>
            <a:solidFill>
              <a:schemeClr val="tx1"/>
            </a:solidFill>
          </a:ln>
        </p:spPr>
        <p:txBody>
          <a:bodyPr/>
          <a:lstStyle/>
          <a:p>
            <a:pPr>
              <a:buNone/>
            </a:pPr>
            <a:r>
              <a:rPr lang="en-US" dirty="0" smtClean="0"/>
              <a:t>	The pre-test dates were mid-September 2013, and the post-test date will be at the beginning of April 2014.</a:t>
            </a:r>
          </a:p>
          <a:p>
            <a:pPr>
              <a:buNone/>
            </a:pPr>
            <a:endParaRPr lang="en-US" dirty="0" smtClean="0"/>
          </a:p>
          <a:p>
            <a:pPr>
              <a:buNone/>
            </a:pPr>
            <a:r>
              <a:rPr lang="en-US" dirty="0" smtClean="0"/>
              <a:t>	Phonics instruction occurs 5 days a week every day for the full school year.  It is taught approximately 40 minutes a day.</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a:ln>
            <a:solidFill>
              <a:schemeClr val="tx1"/>
            </a:solidFill>
          </a:ln>
        </p:spPr>
        <p:txBody>
          <a:bodyPr/>
          <a:lstStyle/>
          <a:p>
            <a:pPr>
              <a:buNone/>
            </a:pPr>
            <a:r>
              <a:rPr lang="en-US" dirty="0" smtClean="0"/>
              <a:t>	Algebra II classes meet each day, Monday through Friday for a 45 minute period.</a:t>
            </a:r>
          </a:p>
          <a:p>
            <a:pPr>
              <a:buNone/>
            </a:pPr>
            <a:endParaRPr lang="en-US" dirty="0"/>
          </a:p>
          <a:p>
            <a:pPr>
              <a:buNone/>
            </a:pPr>
            <a:r>
              <a:rPr lang="en-US" dirty="0" smtClean="0"/>
              <a:t>	The SLO will cover material presented from the first day of school, August 25, 2012 until the final exam on March 26, 2013.</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686800" cy="1066800"/>
          </a:xfrm>
          <a:ln>
            <a:solidFill>
              <a:schemeClr val="tx1"/>
            </a:solidFill>
          </a:ln>
        </p:spPr>
        <p:txBody>
          <a:bodyPr>
            <a:normAutofit/>
          </a:bodyPr>
          <a:lstStyle/>
          <a:p>
            <a:pPr>
              <a:buNone/>
            </a:pPr>
            <a:r>
              <a:rPr lang="en-US" sz="2200" dirty="0" smtClean="0"/>
              <a:t>The interval of instruction will be September 2012 to May 2013</a:t>
            </a:r>
          </a:p>
          <a:p>
            <a:pPr>
              <a:buNone/>
            </a:pPr>
            <a:r>
              <a:rPr lang="en-US" sz="2200" dirty="0" smtClean="0"/>
              <a:t>school year.</a:t>
            </a:r>
          </a:p>
          <a:p>
            <a:pPr>
              <a:buNone/>
            </a:pPr>
            <a:endParaRPr lang="en-US" dirty="0" smtClean="0"/>
          </a:p>
          <a:p>
            <a:endParaRPr lang="en-US" dirty="0"/>
          </a:p>
        </p:txBody>
      </p:sp>
      <p:sp>
        <p:nvSpPr>
          <p:cNvPr id="4" name="Rectangle 3"/>
          <p:cNvSpPr/>
          <p:nvPr/>
        </p:nvSpPr>
        <p:spPr>
          <a:xfrm>
            <a:off x="228600" y="3505200"/>
            <a:ext cx="8763000" cy="2123658"/>
          </a:xfrm>
          <a:prstGeom prst="rect">
            <a:avLst/>
          </a:prstGeom>
          <a:ln w="25400">
            <a:solidFill>
              <a:srgbClr val="7030A0"/>
            </a:solidFill>
          </a:ln>
        </p:spPr>
        <p:txBody>
          <a:bodyPr wrap="square">
            <a:spAutoFit/>
          </a:bodyPr>
          <a:lstStyle/>
          <a:p>
            <a:pPr>
              <a:buNone/>
            </a:pPr>
            <a:r>
              <a:rPr lang="en-US" sz="2400" b="1" u="sng" dirty="0" smtClean="0"/>
              <a:t>Comments: </a:t>
            </a:r>
          </a:p>
          <a:p>
            <a:pPr>
              <a:buNone/>
            </a:pPr>
            <a:r>
              <a:rPr lang="en-US" dirty="0" smtClean="0"/>
              <a:t>Matches the length of the course (e.g., quarter, semester, year): </a:t>
            </a:r>
          </a:p>
          <a:p>
            <a:pPr>
              <a:buNone/>
            </a:pPr>
            <a:r>
              <a:rPr lang="en-US" dirty="0" smtClean="0"/>
              <a:t>Yes.  This interval of instruction matches the length of the course. However, the teacher will need to keep in mind that the post assessment will need to be given and analyzed to meet the May 1 deadline established by OTES timeline. This area would also be strengthened by including the frequency of the class (how many times/week, length of class: hours/class, semester/year-long course, etc.)</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8000" dirty="0" smtClean="0"/>
              <a:t>Work Session!</a:t>
            </a:r>
            <a:endParaRPr lang="en-US" sz="8000" dirty="0"/>
          </a:p>
        </p:txBody>
      </p:sp>
      <p:pic>
        <p:nvPicPr>
          <p:cNvPr id="5" name="Content Placeholder 4" descr="98100836.jpg">
            <a:hlinkClick r:id="rId3" action="ppaction://hlinkfile"/>
          </p:cNvPr>
          <p:cNvPicPr>
            <a:picLocks noGrp="1" noChangeAspect="1"/>
          </p:cNvPicPr>
          <p:nvPr>
            <p:ph idx="1"/>
          </p:nvPr>
        </p:nvPicPr>
        <p:blipFill>
          <a:blip r:embed="rId4" cstate="print"/>
          <a:stretch>
            <a:fillRect/>
          </a:stretch>
        </p:blipFill>
        <p:spPr>
          <a:xfrm>
            <a:off x="2353564" y="1905000"/>
            <a:ext cx="3818636" cy="3429912"/>
          </a:xfrm>
        </p:spPr>
      </p:pic>
      <p:sp>
        <p:nvSpPr>
          <p:cNvPr id="7" name="Rectangle 6"/>
          <p:cNvSpPr/>
          <p:nvPr/>
        </p:nvSpPr>
        <p:spPr>
          <a:xfrm>
            <a:off x="6324600" y="1981200"/>
            <a:ext cx="457200" cy="304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791200" y="2057400"/>
            <a:ext cx="533400" cy="3276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Standards and Content</a:t>
            </a:r>
            <a:endParaRPr lang="en-US" sz="6000" dirty="0"/>
          </a:p>
        </p:txBody>
      </p:sp>
      <p:sp>
        <p:nvSpPr>
          <p:cNvPr id="3" name="Content Placeholder 2"/>
          <p:cNvSpPr>
            <a:spLocks noGrp="1"/>
          </p:cNvSpPr>
          <p:nvPr>
            <p:ph idx="1"/>
          </p:nvPr>
        </p:nvSpPr>
        <p:spPr/>
        <p:txBody>
          <a:bodyPr/>
          <a:lstStyle/>
          <a:p>
            <a:r>
              <a:rPr lang="en-US" dirty="0" smtClean="0"/>
              <a:t>Include Common Core Standard, Academic Content Standard, or National Standard</a:t>
            </a:r>
          </a:p>
          <a:p>
            <a:r>
              <a:rPr lang="en-US" dirty="0" smtClean="0"/>
              <a:t>Needs to represent the “big ideas” taught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a:ln>
            <a:solidFill>
              <a:schemeClr val="tx1"/>
            </a:solidFill>
          </a:ln>
        </p:spPr>
        <p:txBody>
          <a:bodyPr/>
          <a:lstStyle/>
          <a:p>
            <a:pPr>
              <a:buNone/>
            </a:pPr>
            <a:r>
              <a:rPr lang="en-US" dirty="0" smtClean="0"/>
              <a:t>	The content standard that will be targeted is RLA.  The standard this SLO is aligned to is: RF.1.3 - Know and apply grade-level phonics and word analysis skills in decoding words; students will be able to recognize and read grade-appropriate irregularly spelled words.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Baseline and Trend Data</a:t>
            </a:r>
            <a:endParaRPr lang="en-US" sz="6000" dirty="0"/>
          </a:p>
        </p:txBody>
      </p:sp>
      <p:sp>
        <p:nvSpPr>
          <p:cNvPr id="3" name="Content Placeholder 2"/>
          <p:cNvSpPr>
            <a:spLocks noGrp="1"/>
          </p:cNvSpPr>
          <p:nvPr>
            <p:ph idx="1"/>
          </p:nvPr>
        </p:nvSpPr>
        <p:spPr/>
        <p:txBody>
          <a:bodyPr/>
          <a:lstStyle/>
          <a:p>
            <a:r>
              <a:rPr lang="en-US" dirty="0" smtClean="0"/>
              <a:t>Pre-Test results (can be attached)</a:t>
            </a:r>
          </a:p>
          <a:p>
            <a:r>
              <a:rPr lang="en-US" dirty="0" smtClean="0"/>
              <a:t>Summarize results – state strengths &amp; weaknesses</a:t>
            </a:r>
          </a:p>
          <a:p>
            <a:r>
              <a:rPr lang="en-US" dirty="0" smtClean="0"/>
              <a:t>Trend Data </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ln>
            <a:solidFill>
              <a:schemeClr val="tx1"/>
            </a:solidFill>
          </a:ln>
        </p:spPr>
        <p:txBody>
          <a:bodyPr/>
          <a:lstStyle/>
          <a:p>
            <a:pPr>
              <a:buNone/>
            </a:pPr>
            <a:r>
              <a:rPr lang="en-US" dirty="0" smtClean="0"/>
              <a:t>	The SLO will cover all of the attached Common Core standards (see attachment).</a:t>
            </a:r>
          </a:p>
          <a:p>
            <a:pPr>
              <a:buNone/>
            </a:pPr>
            <a:endParaRPr lang="en-US" dirty="0"/>
          </a:p>
          <a:p>
            <a:pPr>
              <a:buNone/>
            </a:pPr>
            <a:r>
              <a:rPr lang="en-US" dirty="0" smtClean="0"/>
              <a:t>	These standards represent the major domains for Algebra II content.</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8000" dirty="0" smtClean="0"/>
              <a:t>Work Session!</a:t>
            </a:r>
            <a:endParaRPr lang="en-US" sz="8000" dirty="0"/>
          </a:p>
        </p:txBody>
      </p:sp>
      <p:pic>
        <p:nvPicPr>
          <p:cNvPr id="5" name="Content Placeholder 4" descr="98100836.jpg">
            <a:hlinkClick r:id="rId3" action="ppaction://hlinkfile"/>
          </p:cNvPr>
          <p:cNvPicPr>
            <a:picLocks noGrp="1" noChangeAspect="1"/>
          </p:cNvPicPr>
          <p:nvPr>
            <p:ph idx="1"/>
          </p:nvPr>
        </p:nvPicPr>
        <p:blipFill>
          <a:blip r:embed="rId4" cstate="print"/>
          <a:stretch>
            <a:fillRect/>
          </a:stretch>
        </p:blipFill>
        <p:spPr>
          <a:xfrm>
            <a:off x="2590800" y="1828800"/>
            <a:ext cx="3788944" cy="3403243"/>
          </a:xfrm>
        </p:spPr>
      </p:pic>
      <p:sp>
        <p:nvSpPr>
          <p:cNvPr id="7" name="Rectangle 6"/>
          <p:cNvSpPr/>
          <p:nvPr/>
        </p:nvSpPr>
        <p:spPr>
          <a:xfrm>
            <a:off x="6324600" y="1981200"/>
            <a:ext cx="457200" cy="304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019800" y="2057400"/>
            <a:ext cx="533400" cy="304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Assessment</a:t>
            </a:r>
            <a:endParaRPr lang="en-US" sz="6000" dirty="0"/>
          </a:p>
        </p:txBody>
      </p:sp>
      <p:sp>
        <p:nvSpPr>
          <p:cNvPr id="3" name="Content Placeholder 2"/>
          <p:cNvSpPr>
            <a:spLocks noGrp="1"/>
          </p:cNvSpPr>
          <p:nvPr>
            <p:ph idx="1"/>
          </p:nvPr>
        </p:nvSpPr>
        <p:spPr/>
        <p:txBody>
          <a:bodyPr/>
          <a:lstStyle/>
          <a:p>
            <a:r>
              <a:rPr lang="en-US" dirty="0" smtClean="0"/>
              <a:t>Attach a copy of the assessment</a:t>
            </a:r>
          </a:p>
          <a:p>
            <a:r>
              <a:rPr lang="en-US" dirty="0" smtClean="0"/>
              <a:t>If using a supplemental (additional) assessment – provide a plan for combining multiple assessments</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a:ln>
            <a:solidFill>
              <a:schemeClr val="tx1"/>
            </a:solidFill>
          </a:ln>
        </p:spPr>
        <p:txBody>
          <a:bodyPr/>
          <a:lstStyle/>
          <a:p>
            <a:pPr>
              <a:buNone/>
            </a:pPr>
            <a:r>
              <a:rPr lang="en-US" dirty="0" smtClean="0"/>
              <a:t>	The assessment for this SLO will be a Red Word Pre/Post Test.  It will be given to all students in a one-on-one setting.  The assessment is attached.</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4114800"/>
          </a:xfrm>
          <a:ln>
            <a:solidFill>
              <a:schemeClr val="tx1"/>
            </a:solidFill>
          </a:ln>
        </p:spPr>
        <p:txBody>
          <a:bodyPr>
            <a:noAutofit/>
          </a:bodyPr>
          <a:lstStyle/>
          <a:p>
            <a:pPr>
              <a:buNone/>
            </a:pPr>
            <a:r>
              <a:rPr lang="en-US" sz="2000" dirty="0" smtClean="0"/>
              <a:t>I will assess students using a board adopted assessment tool. This assessment</a:t>
            </a:r>
          </a:p>
          <a:p>
            <a:pPr>
              <a:buNone/>
            </a:pPr>
            <a:r>
              <a:rPr lang="en-US" sz="2000" dirty="0" smtClean="0"/>
              <a:t>Will evaluate the previously listed CCSS in the following manner. There will be</a:t>
            </a:r>
          </a:p>
          <a:p>
            <a:pPr>
              <a:buNone/>
            </a:pPr>
            <a:r>
              <a:rPr lang="en-US" sz="2000" dirty="0" smtClean="0"/>
              <a:t>Task related to fill ‐ in, pictures, written explanation, and oral explanation.</a:t>
            </a:r>
          </a:p>
          <a:p>
            <a:pPr>
              <a:buNone/>
            </a:pPr>
            <a:r>
              <a:rPr lang="en-US" sz="2000" dirty="0" smtClean="0"/>
              <a:t>This pre‐assessment is considered reliable and will be administered in</a:t>
            </a:r>
          </a:p>
          <a:p>
            <a:pPr>
              <a:buNone/>
            </a:pPr>
            <a:r>
              <a:rPr lang="en-US" sz="2000" dirty="0" smtClean="0"/>
              <a:t>September of 2012 and the post‐assessment will be administered in May of</a:t>
            </a:r>
          </a:p>
          <a:p>
            <a:pPr>
              <a:buNone/>
            </a:pPr>
            <a:r>
              <a:rPr lang="en-US" sz="2000" dirty="0" smtClean="0"/>
              <a:t>2013. My 5 IEP students will be given their assessment in a one‐on‐one</a:t>
            </a:r>
          </a:p>
          <a:p>
            <a:pPr>
              <a:buNone/>
            </a:pPr>
            <a:r>
              <a:rPr lang="en-US" sz="2000" dirty="0" smtClean="0"/>
              <a:t>Environment by the Intervention Specialists. Throughout the year, I will</a:t>
            </a:r>
          </a:p>
          <a:p>
            <a:pPr>
              <a:buNone/>
            </a:pPr>
            <a:r>
              <a:rPr lang="en-US" sz="2000" dirty="0" smtClean="0"/>
              <a:t>Monitor my students‘ progress with formative assessments. These may</a:t>
            </a:r>
          </a:p>
          <a:p>
            <a:pPr>
              <a:buNone/>
            </a:pPr>
            <a:r>
              <a:rPr lang="en-US" sz="2000" dirty="0" smtClean="0"/>
              <a:t>Include using checklists to record student's academic behaviors during</a:t>
            </a:r>
          </a:p>
          <a:p>
            <a:pPr>
              <a:buNone/>
            </a:pPr>
            <a:r>
              <a:rPr lang="en-US" sz="2000" dirty="0" smtClean="0"/>
              <a:t>instruction, short one‐on‐one progress checks, and classroom observations</a:t>
            </a:r>
          </a:p>
          <a:p>
            <a:pPr>
              <a:buNone/>
            </a:pPr>
            <a:r>
              <a:rPr lang="en-US" sz="2000" dirty="0" smtClean="0"/>
              <a:t>Conducted by myself or support staff.</a:t>
            </a:r>
          </a:p>
          <a:p>
            <a:pPr>
              <a:buNone/>
            </a:pPr>
            <a:endParaRPr lang="en-US"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a:ln w="25400">
            <a:solidFill>
              <a:srgbClr val="7030A0"/>
            </a:solidFill>
          </a:ln>
        </p:spPr>
        <p:txBody>
          <a:bodyPr>
            <a:normAutofit fontScale="25000" lnSpcReduction="20000"/>
          </a:bodyPr>
          <a:lstStyle/>
          <a:p>
            <a:pPr>
              <a:buNone/>
            </a:pPr>
            <a:r>
              <a:rPr lang="en-US" sz="9600" b="1" u="sng" dirty="0" smtClean="0"/>
              <a:t>Comments: </a:t>
            </a:r>
          </a:p>
          <a:p>
            <a:pPr>
              <a:buNone/>
            </a:pPr>
            <a:endParaRPr lang="en-US" sz="9600" b="1" u="sng" dirty="0" smtClean="0"/>
          </a:p>
          <a:p>
            <a:pPr>
              <a:buNone/>
            </a:pPr>
            <a:r>
              <a:rPr lang="en-US" sz="8000" dirty="0" smtClean="0"/>
              <a:t>Identifies assessments that have been reviewed by content experts to effectively</a:t>
            </a:r>
          </a:p>
          <a:p>
            <a:pPr>
              <a:buNone/>
            </a:pPr>
            <a:r>
              <a:rPr lang="en-US" sz="8000" dirty="0" smtClean="0"/>
              <a:t>measure course content and reliably measure student learning as intended: </a:t>
            </a:r>
          </a:p>
          <a:p>
            <a:pPr>
              <a:buNone/>
            </a:pPr>
            <a:r>
              <a:rPr lang="en-US" sz="8000" dirty="0" smtClean="0"/>
              <a:t>Yes. The assessments utilized for pre/post are either board adopted or state </a:t>
            </a:r>
          </a:p>
          <a:p>
            <a:pPr>
              <a:buNone/>
            </a:pPr>
            <a:r>
              <a:rPr lang="en-US" sz="8000" dirty="0" smtClean="0"/>
              <a:t>developed.</a:t>
            </a:r>
          </a:p>
          <a:p>
            <a:pPr>
              <a:buNone/>
            </a:pPr>
            <a:endParaRPr lang="en-US" sz="4000" dirty="0" smtClean="0"/>
          </a:p>
          <a:p>
            <a:pPr>
              <a:buNone/>
            </a:pPr>
            <a:r>
              <a:rPr lang="en-US" sz="8000" dirty="0" smtClean="0"/>
              <a:t>Selects measures with sufficient “stretch” so that all students may demonstrate </a:t>
            </a:r>
          </a:p>
          <a:p>
            <a:pPr>
              <a:buNone/>
            </a:pPr>
            <a:r>
              <a:rPr lang="en-US" sz="8000" dirty="0" smtClean="0"/>
              <a:t>learning, or identifies supplemental assessments to cover all ability levels in the</a:t>
            </a:r>
          </a:p>
          <a:p>
            <a:pPr>
              <a:buNone/>
            </a:pPr>
            <a:r>
              <a:rPr lang="en-US" sz="8000" dirty="0" smtClean="0"/>
              <a:t>course: </a:t>
            </a:r>
          </a:p>
          <a:p>
            <a:pPr>
              <a:buNone/>
            </a:pPr>
            <a:r>
              <a:rPr lang="en-US" sz="8000" dirty="0" smtClean="0"/>
              <a:t>No. There is not enough information given about the assessments to determine if</a:t>
            </a:r>
          </a:p>
          <a:p>
            <a:pPr>
              <a:buNone/>
            </a:pPr>
            <a:r>
              <a:rPr lang="en-US" sz="8000" dirty="0" smtClean="0"/>
              <a:t>they have adequate stretch. Include statements that show the assessments,</a:t>
            </a:r>
          </a:p>
          <a:p>
            <a:pPr>
              <a:buNone/>
            </a:pPr>
            <a:r>
              <a:rPr lang="en-US" sz="8000" dirty="0" smtClean="0"/>
              <a:t>include measures for lowest group and highest group of students that are specific</a:t>
            </a:r>
          </a:p>
          <a:p>
            <a:pPr>
              <a:buNone/>
            </a:pPr>
            <a:r>
              <a:rPr lang="en-US" sz="8000" dirty="0" smtClean="0"/>
              <a:t>to each assessment. </a:t>
            </a:r>
          </a:p>
          <a:p>
            <a:pPr>
              <a:buNone/>
            </a:pPr>
            <a:endParaRPr lang="en-US" sz="4000" dirty="0" smtClean="0"/>
          </a:p>
          <a:p>
            <a:pPr>
              <a:buNone/>
            </a:pPr>
            <a:r>
              <a:rPr lang="en-US" sz="8000" dirty="0" smtClean="0"/>
              <a:t>Provides a plan for combining assessments if multiple summative assessments are</a:t>
            </a:r>
          </a:p>
          <a:p>
            <a:pPr>
              <a:buNone/>
            </a:pPr>
            <a:r>
              <a:rPr lang="en-US" sz="8000" dirty="0" smtClean="0"/>
              <a:t>used: </a:t>
            </a:r>
          </a:p>
          <a:p>
            <a:pPr>
              <a:buNone/>
            </a:pPr>
            <a:r>
              <a:rPr lang="en-US" sz="8000" dirty="0" smtClean="0"/>
              <a:t>Yes. Only one post-assessment is being utilized to measure growth.  </a:t>
            </a:r>
          </a:p>
          <a:p>
            <a:pPr>
              <a:buNone/>
            </a:pPr>
            <a:endParaRPr lang="en-US" sz="4000" dirty="0" smtClean="0"/>
          </a:p>
          <a:p>
            <a:pPr>
              <a:buNone/>
            </a:pPr>
            <a:r>
              <a:rPr lang="en-US" sz="8000" dirty="0" smtClean="0"/>
              <a:t>Follows the  guidelines for appropriate assessments:</a:t>
            </a:r>
          </a:p>
          <a:p>
            <a:pPr>
              <a:buNone/>
            </a:pPr>
            <a:r>
              <a:rPr lang="en-US" sz="8000" dirty="0" smtClean="0"/>
              <a:t>No. Address stretch (see above)</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8000" dirty="0" smtClean="0"/>
              <a:t>Work Session!</a:t>
            </a:r>
            <a:endParaRPr lang="en-US" sz="8000" dirty="0"/>
          </a:p>
        </p:txBody>
      </p:sp>
      <p:pic>
        <p:nvPicPr>
          <p:cNvPr id="5" name="Content Placeholder 4" descr="98100836.jpg">
            <a:hlinkClick r:id="rId3" action="ppaction://hlinkfile"/>
          </p:cNvPr>
          <p:cNvPicPr>
            <a:picLocks noGrp="1" noChangeAspect="1"/>
          </p:cNvPicPr>
          <p:nvPr>
            <p:ph idx="1"/>
          </p:nvPr>
        </p:nvPicPr>
        <p:blipFill>
          <a:blip r:embed="rId4" cstate="print"/>
          <a:stretch>
            <a:fillRect/>
          </a:stretch>
        </p:blipFill>
        <p:spPr>
          <a:xfrm>
            <a:off x="2362200" y="1752600"/>
            <a:ext cx="3797580" cy="3411000"/>
          </a:xfrm>
        </p:spPr>
      </p:pic>
      <p:sp>
        <p:nvSpPr>
          <p:cNvPr id="7" name="Rectangle 6"/>
          <p:cNvSpPr/>
          <p:nvPr/>
        </p:nvSpPr>
        <p:spPr>
          <a:xfrm>
            <a:off x="5867400" y="2057400"/>
            <a:ext cx="457200" cy="304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For More Help…</a:t>
            </a:r>
            <a:endParaRPr lang="en-US" sz="6000" dirty="0"/>
          </a:p>
        </p:txBody>
      </p:sp>
      <p:sp>
        <p:nvSpPr>
          <p:cNvPr id="3" name="Content Placeholder 2"/>
          <p:cNvSpPr>
            <a:spLocks noGrp="1"/>
          </p:cNvSpPr>
          <p:nvPr>
            <p:ph idx="1"/>
          </p:nvPr>
        </p:nvSpPr>
        <p:spPr/>
        <p:txBody>
          <a:bodyPr/>
          <a:lstStyle/>
          <a:p>
            <a:pPr>
              <a:buNone/>
            </a:pPr>
            <a:r>
              <a:rPr lang="en-US" dirty="0" smtClean="0"/>
              <a:t>education.ohio.gov</a:t>
            </a:r>
          </a:p>
          <a:p>
            <a:pPr>
              <a:buNone/>
            </a:pPr>
            <a:r>
              <a:rPr lang="en-US" dirty="0" smtClean="0"/>
              <a:t>	1.  Search “SLO modules”</a:t>
            </a:r>
          </a:p>
          <a:p>
            <a:pPr>
              <a:buNone/>
            </a:pPr>
            <a:r>
              <a:rPr lang="en-US" dirty="0" smtClean="0"/>
              <a:t>	2.  Choose first site – Student Learning </a:t>
            </a:r>
            <a:br>
              <a:rPr lang="en-US" dirty="0" smtClean="0"/>
            </a:br>
            <a:r>
              <a:rPr lang="en-US" dirty="0" smtClean="0"/>
              <a:t>      Objectives</a:t>
            </a:r>
          </a:p>
          <a:p>
            <a:pPr>
              <a:buNone/>
            </a:pPr>
            <a:r>
              <a:rPr lang="en-US" dirty="0" smtClean="0"/>
              <a:t>	3.  Scroll down to Modules 5A and 5B</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a:ln>
            <a:solidFill>
              <a:schemeClr val="tx1">
                <a:lumMod val="95000"/>
                <a:lumOff val="5000"/>
              </a:schemeClr>
            </a:solidFill>
          </a:ln>
        </p:spPr>
        <p:txBody>
          <a:bodyPr>
            <a:normAutofit fontScale="92500" lnSpcReduction="10000"/>
          </a:bodyPr>
          <a:lstStyle/>
          <a:p>
            <a:pPr>
              <a:buNone/>
            </a:pPr>
            <a:r>
              <a:rPr lang="en-US" dirty="0" smtClean="0"/>
              <a:t>	5 students scored below 20% on the Red Word Pre-Test.</a:t>
            </a:r>
          </a:p>
          <a:p>
            <a:pPr>
              <a:buNone/>
            </a:pPr>
            <a:endParaRPr lang="en-US" sz="1000" dirty="0"/>
          </a:p>
          <a:p>
            <a:pPr>
              <a:buNone/>
            </a:pPr>
            <a:r>
              <a:rPr lang="en-US" dirty="0" smtClean="0"/>
              <a:t>	5 students scored between a 25%-40% on the Red Word Pre-Test.</a:t>
            </a:r>
          </a:p>
          <a:p>
            <a:pPr>
              <a:buNone/>
            </a:pPr>
            <a:endParaRPr lang="en-US" sz="1000" dirty="0"/>
          </a:p>
          <a:p>
            <a:pPr>
              <a:buNone/>
            </a:pPr>
            <a:r>
              <a:rPr lang="en-US" dirty="0" smtClean="0"/>
              <a:t>	9 students scored between 41 – 60%.</a:t>
            </a:r>
          </a:p>
          <a:p>
            <a:pPr>
              <a:buNone/>
            </a:pPr>
            <a:endParaRPr lang="en-US" sz="1000" dirty="0"/>
          </a:p>
          <a:p>
            <a:pPr>
              <a:buNone/>
            </a:pPr>
            <a:r>
              <a:rPr lang="en-US" dirty="0" smtClean="0"/>
              <a:t>	2 students scored 90%.</a:t>
            </a:r>
          </a:p>
          <a:p>
            <a:pPr>
              <a:buNone/>
            </a:pPr>
            <a:endParaRPr lang="en-US" sz="1000" dirty="0"/>
          </a:p>
          <a:p>
            <a:pPr>
              <a:buNone/>
            </a:pPr>
            <a:r>
              <a:rPr lang="en-US" dirty="0"/>
              <a:t>	</a:t>
            </a:r>
            <a:r>
              <a:rPr lang="en-US" dirty="0" smtClean="0"/>
              <a:t>There is a clear strength in overall knowledge of Layer 1 words because the students were taught these words in Kindergarten.  The layer 2-4 words are where the gaps are found.</a:t>
            </a:r>
          </a:p>
          <a:p>
            <a:pPr>
              <a:buNone/>
            </a:pPr>
            <a:endParaRPr lang="en-US" sz="100" dirty="0"/>
          </a:p>
          <a:p>
            <a:pPr>
              <a:buNone/>
            </a:pPr>
            <a:r>
              <a:rPr lang="en-US" dirty="0" smtClean="0"/>
              <a:t>	No Trend data was available.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a:ln>
            <a:solidFill>
              <a:schemeClr val="tx1">
                <a:lumMod val="95000"/>
                <a:lumOff val="5000"/>
              </a:schemeClr>
            </a:solidFill>
          </a:ln>
        </p:spPr>
        <p:txBody>
          <a:bodyPr>
            <a:normAutofit/>
          </a:bodyPr>
          <a:lstStyle/>
          <a:p>
            <a:pPr>
              <a:buNone/>
            </a:pPr>
            <a:r>
              <a:rPr lang="en-US" dirty="0" smtClean="0"/>
              <a:t>Results of the Algebra II pre-test were:</a:t>
            </a:r>
          </a:p>
          <a:p>
            <a:pPr>
              <a:buNone/>
            </a:pPr>
            <a:r>
              <a:rPr lang="en-US" dirty="0" smtClean="0"/>
              <a:t>0 – 10 points		16 students</a:t>
            </a:r>
          </a:p>
          <a:p>
            <a:pPr>
              <a:buNone/>
            </a:pPr>
            <a:r>
              <a:rPr lang="en-US" dirty="0" smtClean="0"/>
              <a:t>11 – 35 points		48 students</a:t>
            </a:r>
          </a:p>
          <a:p>
            <a:pPr>
              <a:buNone/>
            </a:pPr>
            <a:r>
              <a:rPr lang="en-US" dirty="0" smtClean="0"/>
              <a:t>36 – 50 points		21 students</a:t>
            </a:r>
          </a:p>
          <a:p>
            <a:pPr>
              <a:buNone/>
            </a:pPr>
            <a:r>
              <a:rPr lang="en-US" dirty="0" smtClean="0"/>
              <a:t>51 – 75 points		11 students</a:t>
            </a:r>
          </a:p>
          <a:p>
            <a:pPr>
              <a:buNone/>
            </a:pPr>
            <a:r>
              <a:rPr lang="en-US" dirty="0" smtClean="0"/>
              <a:t>85 points or above	  2 students</a:t>
            </a:r>
          </a:p>
          <a:p>
            <a:pPr>
              <a:buNone/>
            </a:pPr>
            <a:endParaRPr lang="en-US" sz="1000" dirty="0"/>
          </a:p>
          <a:p>
            <a:pPr>
              <a:buNone/>
            </a:pPr>
            <a:r>
              <a:rPr lang="en-US" dirty="0" smtClean="0"/>
              <a:t>	My students are strong in graphing and slope-intercept skills.  I saw that they were weak in polynomial  identities.</a:t>
            </a:r>
          </a:p>
          <a:p>
            <a:pPr>
              <a:buNone/>
            </a:pPr>
            <a:endParaRPr lang="en-US" sz="1000" dirty="0" smtClean="0"/>
          </a:p>
          <a:p>
            <a:pPr>
              <a:buNone/>
            </a:pPr>
            <a:r>
              <a:rPr lang="en-US" dirty="0" smtClean="0"/>
              <a:t>No trend data is available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28600"/>
            <a:ext cx="8839200" cy="6400800"/>
          </a:xfrm>
          <a:ln>
            <a:solidFill>
              <a:schemeClr val="tx1">
                <a:lumMod val="95000"/>
                <a:lumOff val="5000"/>
              </a:schemeClr>
            </a:solidFill>
          </a:ln>
        </p:spPr>
        <p:txBody>
          <a:bodyPr>
            <a:noAutofit/>
          </a:bodyPr>
          <a:lstStyle/>
          <a:p>
            <a:pPr>
              <a:buNone/>
            </a:pPr>
            <a:r>
              <a:rPr lang="en-US" sz="2000" dirty="0" smtClean="0"/>
              <a:t>Kindergarten math post‐assessment data was reviewed to identify any prior trends.</a:t>
            </a:r>
          </a:p>
          <a:p>
            <a:pPr>
              <a:buNone/>
            </a:pPr>
            <a:r>
              <a:rPr lang="en-US" sz="2000" dirty="0" smtClean="0"/>
              <a:t>The results obtained from this post-assessment data provided information on </a:t>
            </a:r>
          </a:p>
          <a:p>
            <a:pPr>
              <a:buNone/>
            </a:pPr>
            <a:r>
              <a:rPr lang="en-US" sz="2000" dirty="0" smtClean="0"/>
              <a:t>addition, subtraction, place value, and problem solving.  The outcome of this screen</a:t>
            </a:r>
          </a:p>
          <a:p>
            <a:pPr>
              <a:buNone/>
            </a:pPr>
            <a:r>
              <a:rPr lang="en-US" sz="2000" dirty="0" smtClean="0"/>
              <a:t>was as follows:</a:t>
            </a:r>
          </a:p>
          <a:p>
            <a:pPr>
              <a:buNone/>
            </a:pPr>
            <a:r>
              <a:rPr lang="en-US" sz="2000" dirty="0" smtClean="0"/>
              <a:t>2/20 were above level</a:t>
            </a:r>
          </a:p>
          <a:p>
            <a:pPr>
              <a:buNone/>
            </a:pPr>
            <a:r>
              <a:rPr lang="en-US" sz="2000" dirty="0" smtClean="0"/>
              <a:t>9/20 were at level</a:t>
            </a:r>
          </a:p>
          <a:p>
            <a:pPr>
              <a:buNone/>
            </a:pPr>
            <a:r>
              <a:rPr lang="en-US" sz="2000" dirty="0" smtClean="0"/>
              <a:t>11/20 were below level</a:t>
            </a:r>
          </a:p>
          <a:p>
            <a:pPr>
              <a:buNone/>
            </a:pPr>
            <a:endParaRPr lang="en-US" sz="2000" dirty="0" smtClean="0"/>
          </a:p>
          <a:p>
            <a:pPr>
              <a:buNone/>
            </a:pPr>
            <a:r>
              <a:rPr lang="en-US" sz="2000" dirty="0" smtClean="0"/>
              <a:t>During the first week of school, l administered the district 1</a:t>
            </a:r>
            <a:r>
              <a:rPr lang="en-US" sz="2000" baseline="30000" dirty="0" smtClean="0"/>
              <a:t>st</a:t>
            </a:r>
            <a:r>
              <a:rPr lang="en-US" sz="2000" dirty="0" smtClean="0"/>
              <a:t> grade screening tool</a:t>
            </a:r>
          </a:p>
          <a:p>
            <a:pPr>
              <a:buNone/>
            </a:pPr>
            <a:r>
              <a:rPr lang="en-US" sz="2000" dirty="0" smtClean="0"/>
              <a:t>which provided additional information on number recognition, counting, counting</a:t>
            </a:r>
          </a:p>
          <a:p>
            <a:pPr>
              <a:buNone/>
            </a:pPr>
            <a:r>
              <a:rPr lang="en-US" sz="2000" dirty="0" smtClean="0"/>
              <a:t>on, number writing, and comparing numbers. The results were as follows:</a:t>
            </a:r>
          </a:p>
          <a:p>
            <a:pPr>
              <a:buNone/>
            </a:pPr>
            <a:r>
              <a:rPr lang="en-US" sz="2000" dirty="0" smtClean="0"/>
              <a:t>9/20 students demonstrated 50% mastery</a:t>
            </a:r>
          </a:p>
          <a:p>
            <a:pPr>
              <a:buNone/>
            </a:pPr>
            <a:r>
              <a:rPr lang="en-US" sz="2000" dirty="0" smtClean="0"/>
              <a:t>6/20 students demonstrated 51% ‐ 60% mastery</a:t>
            </a:r>
          </a:p>
          <a:p>
            <a:pPr>
              <a:buNone/>
            </a:pPr>
            <a:r>
              <a:rPr lang="en-US" sz="2000" dirty="0" smtClean="0"/>
              <a:t>5/20 students demonstrated at least 61%  ‐ 75% mastery</a:t>
            </a:r>
          </a:p>
          <a:p>
            <a:pPr>
              <a:buNone/>
            </a:pPr>
            <a:endParaRPr lang="en-US" sz="2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610600" cy="3600986"/>
          </a:xfrm>
          <a:prstGeom prst="rect">
            <a:avLst/>
          </a:prstGeom>
          <a:ln w="25400" cmpd="tri">
            <a:solidFill>
              <a:srgbClr val="7030A0"/>
            </a:solidFill>
          </a:ln>
        </p:spPr>
        <p:txBody>
          <a:bodyPr wrap="square">
            <a:spAutoFit/>
          </a:bodyPr>
          <a:lstStyle/>
          <a:p>
            <a:pPr>
              <a:buNone/>
            </a:pPr>
            <a:r>
              <a:rPr lang="en-US" sz="2400" b="1" u="sng" dirty="0" smtClean="0"/>
              <a:t>Comments: </a:t>
            </a:r>
          </a:p>
          <a:p>
            <a:pPr>
              <a:buNone/>
            </a:pPr>
            <a:endParaRPr lang="en-US" sz="2400" b="1" u="sng" dirty="0" smtClean="0"/>
          </a:p>
          <a:p>
            <a:pPr>
              <a:buNone/>
            </a:pPr>
            <a:r>
              <a:rPr lang="en-US" dirty="0" smtClean="0"/>
              <a:t>Identifies sources of information about students (e.g., test scores from prior years, </a:t>
            </a:r>
          </a:p>
          <a:p>
            <a:pPr>
              <a:buNone/>
            </a:pPr>
            <a:r>
              <a:rPr lang="en-US" dirty="0" smtClean="0"/>
              <a:t>results of pre-assessments): </a:t>
            </a:r>
          </a:p>
          <a:p>
            <a:pPr>
              <a:buNone/>
            </a:pPr>
            <a:r>
              <a:rPr lang="en-US" dirty="0" smtClean="0"/>
              <a:t>Yes. Prior year data and results of pre-assessment are included. </a:t>
            </a:r>
          </a:p>
          <a:p>
            <a:pPr>
              <a:buNone/>
            </a:pPr>
            <a:endParaRPr lang="en-US" dirty="0" smtClean="0"/>
          </a:p>
          <a:p>
            <a:pPr>
              <a:buNone/>
            </a:pPr>
            <a:r>
              <a:rPr lang="en-US" dirty="0" smtClean="0"/>
              <a:t>Draws upon trend data, if available: </a:t>
            </a:r>
          </a:p>
          <a:p>
            <a:pPr>
              <a:buNone/>
            </a:pPr>
            <a:r>
              <a:rPr lang="en-US" dirty="0" smtClean="0"/>
              <a:t>Yes. Kindergarten post-assessment data was reviewed. </a:t>
            </a:r>
          </a:p>
          <a:p>
            <a:pPr>
              <a:buNone/>
            </a:pPr>
            <a:endParaRPr lang="en-US" dirty="0" smtClean="0"/>
          </a:p>
          <a:p>
            <a:pPr>
              <a:buNone/>
            </a:pPr>
            <a:r>
              <a:rPr lang="en-US" dirty="0" smtClean="0"/>
              <a:t>Summarizes the teacher’s analysis of the baseline data by identifying student strengths and weaknesses: </a:t>
            </a:r>
          </a:p>
          <a:p>
            <a:pPr>
              <a:buNone/>
            </a:pPr>
            <a:r>
              <a:rPr lang="en-US" dirty="0" smtClean="0"/>
              <a:t>No. Identify and include students’  strengths and weaknesses based on data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8000" dirty="0" smtClean="0"/>
              <a:t>Work Session!</a:t>
            </a:r>
            <a:endParaRPr lang="en-US" sz="8000" dirty="0"/>
          </a:p>
        </p:txBody>
      </p:sp>
      <p:pic>
        <p:nvPicPr>
          <p:cNvPr id="5" name="Content Placeholder 4" descr="98100836.jpg">
            <a:hlinkClick r:id="rId3" action="ppaction://hlinkfile"/>
          </p:cNvPr>
          <p:cNvPicPr>
            <a:picLocks noGrp="1" noChangeAspect="1"/>
          </p:cNvPicPr>
          <p:nvPr>
            <p:ph idx="1"/>
          </p:nvPr>
        </p:nvPicPr>
        <p:blipFill>
          <a:blip r:embed="rId4" cstate="print"/>
          <a:stretch>
            <a:fillRect/>
          </a:stretch>
        </p:blipFill>
        <p:spPr>
          <a:xfrm>
            <a:off x="2391892" y="1905000"/>
            <a:ext cx="3551708" cy="3190157"/>
          </a:xfrm>
        </p:spPr>
      </p:pic>
      <p:sp>
        <p:nvSpPr>
          <p:cNvPr id="7" name="Rectangle 6"/>
          <p:cNvSpPr/>
          <p:nvPr/>
        </p:nvSpPr>
        <p:spPr>
          <a:xfrm>
            <a:off x="5638800" y="1981200"/>
            <a:ext cx="457200" cy="304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6000" dirty="0" smtClean="0"/>
              <a:t>Student Population</a:t>
            </a:r>
            <a:endParaRPr lang="en-US" sz="6000" dirty="0"/>
          </a:p>
        </p:txBody>
      </p:sp>
      <p:sp>
        <p:nvSpPr>
          <p:cNvPr id="6" name="Content Placeholder 5"/>
          <p:cNvSpPr>
            <a:spLocks noGrp="1"/>
          </p:cNvSpPr>
          <p:nvPr>
            <p:ph idx="1"/>
          </p:nvPr>
        </p:nvSpPr>
        <p:spPr/>
        <p:txBody>
          <a:bodyPr/>
          <a:lstStyle/>
          <a:p>
            <a:r>
              <a:rPr lang="en-US" dirty="0" smtClean="0"/>
              <a:t>Which students are included?</a:t>
            </a:r>
          </a:p>
          <a:p>
            <a:r>
              <a:rPr lang="en-US" dirty="0" smtClean="0"/>
              <a:t>Course, Grade Level, Number of students</a:t>
            </a:r>
          </a:p>
          <a:p>
            <a:r>
              <a:rPr lang="en-US" dirty="0" smtClean="0"/>
              <a:t>Students may be from different classes</a:t>
            </a:r>
          </a:p>
          <a:p>
            <a:r>
              <a:rPr lang="en-US" dirty="0" smtClean="0"/>
              <a:t>IEP students need to be addressed</a:t>
            </a:r>
          </a:p>
          <a:p>
            <a:r>
              <a:rPr lang="en-US" dirty="0" smtClean="0"/>
              <a:t>If excluding a student, it must be justified</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ln>
            <a:solidFill>
              <a:schemeClr val="tx1"/>
            </a:solidFill>
          </a:ln>
        </p:spPr>
        <p:txBody>
          <a:bodyPr/>
          <a:lstStyle/>
          <a:p>
            <a:pPr>
              <a:buNone/>
            </a:pPr>
            <a:r>
              <a:rPr lang="en-US" dirty="0" smtClean="0"/>
              <a:t>	All 21 students in my 1</a:t>
            </a:r>
            <a:r>
              <a:rPr lang="en-US" baseline="30000" dirty="0" smtClean="0"/>
              <a:t>st</a:t>
            </a:r>
            <a:r>
              <a:rPr lang="en-US" dirty="0" smtClean="0"/>
              <a:t> Grade classroom will be included in this ELA / Phonics SLO.  I have one student on a speech IEP and this individual will not need any special accommodations for this assessment.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454</TotalTime>
  <Words>951</Words>
  <Application>Microsoft Office PowerPoint</Application>
  <PresentationFormat>On-screen Show (4:3)</PresentationFormat>
  <Paragraphs>180</Paragraphs>
  <Slides>27</Slides>
  <Notes>25</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Your SLO</vt:lpstr>
      <vt:lpstr>Baseline and Trend Data</vt:lpstr>
      <vt:lpstr>PowerPoint Presentation</vt:lpstr>
      <vt:lpstr>PowerPoint Presentation</vt:lpstr>
      <vt:lpstr>PowerPoint Presentation</vt:lpstr>
      <vt:lpstr>PowerPoint Presentation</vt:lpstr>
      <vt:lpstr>Work Session!</vt:lpstr>
      <vt:lpstr>Student Population</vt:lpstr>
      <vt:lpstr>PowerPoint Presentation</vt:lpstr>
      <vt:lpstr>PowerPoint Presentation</vt:lpstr>
      <vt:lpstr>PowerPoint Presentation</vt:lpstr>
      <vt:lpstr>Work Session!</vt:lpstr>
      <vt:lpstr>Interval of Instruction</vt:lpstr>
      <vt:lpstr>PowerPoint Presentation</vt:lpstr>
      <vt:lpstr>PowerPoint Presentation</vt:lpstr>
      <vt:lpstr>PowerPoint Presentation</vt:lpstr>
      <vt:lpstr>Work Session!</vt:lpstr>
      <vt:lpstr>Standards and Content</vt:lpstr>
      <vt:lpstr>PowerPoint Presentation</vt:lpstr>
      <vt:lpstr>PowerPoint Presentation</vt:lpstr>
      <vt:lpstr>Work Session!</vt:lpstr>
      <vt:lpstr>Assessment</vt:lpstr>
      <vt:lpstr>PowerPoint Presentation</vt:lpstr>
      <vt:lpstr>PowerPoint Presentation</vt:lpstr>
      <vt:lpstr>PowerPoint Presentation</vt:lpstr>
      <vt:lpstr>Work Session!</vt:lpstr>
      <vt:lpstr>For More Help…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SOL</dc:title>
  <dc:creator>AmyJeff</dc:creator>
  <cp:lastModifiedBy>kandi</cp:lastModifiedBy>
  <cp:revision>19</cp:revision>
  <dcterms:created xsi:type="dcterms:W3CDTF">2013-09-26T21:20:46Z</dcterms:created>
  <dcterms:modified xsi:type="dcterms:W3CDTF">2013-09-30T11:27:56Z</dcterms:modified>
</cp:coreProperties>
</file>